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30" r:id="rId4"/>
    <p:sldId id="432" r:id="rId5"/>
    <p:sldId id="433" r:id="rId6"/>
    <p:sldId id="434" r:id="rId7"/>
    <p:sldId id="435" r:id="rId8"/>
    <p:sldId id="438" r:id="rId9"/>
    <p:sldId id="439" r:id="rId10"/>
    <p:sldId id="478" r:id="rId11"/>
    <p:sldId id="440" r:id="rId12"/>
    <p:sldId id="441" r:id="rId13"/>
    <p:sldId id="442" r:id="rId14"/>
    <p:sldId id="443" r:id="rId15"/>
    <p:sldId id="444" r:id="rId16"/>
    <p:sldId id="445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76" r:id="rId36"/>
    <p:sldId id="474" r:id="rId37"/>
    <p:sldId id="470" r:id="rId38"/>
    <p:sldId id="477" r:id="rId39"/>
    <p:sldId id="473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F4F2"/>
    <a:srgbClr val="52828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7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FBBB9-A1C9-4DBC-9682-34C93C989556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362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5F54C-C19A-4257-BC48-21152A369210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719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051D-36D4-4459-83F2-008346DD5E8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413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82752-B195-4E1D-BF93-D8A0D98FE3D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86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5097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23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BDF3F-0D52-4A43-8F3B-F30EF9B40266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3CC9-8B44-4623-8907-D163D76092B5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598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7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550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321DC-E5CA-4076-AD22-C9649110DDA2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33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DCE9C-9CF5-4C8D-93C1-883E9AFA899A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1732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1ADB-B992-423C-98B6-42E93035A652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8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EBC5-F09A-48C8-879F-7697B83713A1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5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7E925-BB0E-47D7-945E-0431BE027D34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476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412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943CF-1512-4E5E-9867-C26AF6DC7F81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17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7234B-B904-4AE5-84BD-F1E11AAF9FA5}" type="datetime1">
              <a:rPr lang="en-US" smtClean="0"/>
              <a:t>4/12/2016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EA77-D206-4F8C-99E6-47882E1583A9}" type="datetime1">
              <a:rPr lang="en-US" smtClean="0"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506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37208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204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50462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427412" y="369201"/>
            <a:ext cx="8092742" cy="1910936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Structures,</a:t>
            </a:r>
            <a:br>
              <a:rPr lang="en-US" dirty="0" smtClean="0"/>
            </a:br>
            <a:r>
              <a:rPr lang="en-US" dirty="0" smtClean="0"/>
              <a:t>Algorithms and Complexity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427412" y="2293727"/>
            <a:ext cx="8092742" cy="1287673"/>
          </a:xfrm>
        </p:spPr>
        <p:txBody>
          <a:bodyPr>
            <a:normAutofit/>
          </a:bodyPr>
          <a:lstStyle/>
          <a:p>
            <a:r>
              <a:rPr lang="en-US" smtClean="0"/>
              <a:t>Analyzing Algorithm Complexity. Asymptotic Notation</a:t>
            </a:r>
            <a:endParaRPr lang="en-US" dirty="0"/>
          </a:p>
        </p:txBody>
      </p:sp>
      <p:pic>
        <p:nvPicPr>
          <p:cNvPr id="32" name="Picture 2" descr="Yaacov Apelbaum-big-o Plo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68768"/>
            <a:ext cx="3672202" cy="2308659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2812" y="736937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712" y="914400"/>
            <a:ext cx="3617999" cy="525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Positive examples: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" name="Picture 6" descr="Screen Shot 2015-06-25 at 3.27.1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0"/>
          <a:stretch/>
        </p:blipFill>
        <p:spPr>
          <a:xfrm>
            <a:off x="1751012" y="1507758"/>
            <a:ext cx="4343400" cy="5013000"/>
          </a:xfrm>
          <a:prstGeom prst="rect">
            <a:avLst/>
          </a:prstGeom>
        </p:spPr>
      </p:pic>
      <p:pic>
        <p:nvPicPr>
          <p:cNvPr id="8" name="Picture 7" descr="Screen Shot 2015-06-25 at 3.27.2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012" y="2971800"/>
            <a:ext cx="3733800" cy="251369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51117" y="2403775"/>
            <a:ext cx="3617999" cy="5252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Negative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Functions</a:t>
            </a:r>
            <a:endParaRPr lang="en-US" dirty="0"/>
          </a:p>
        </p:txBody>
      </p:sp>
      <p:pic>
        <p:nvPicPr>
          <p:cNvPr id="5" name="Picture 2" descr="Yaacov Apelbaum-big-o Plo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19200"/>
            <a:ext cx="8534400" cy="5365451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830328"/>
              </p:ext>
            </p:extLst>
          </p:nvPr>
        </p:nvGraphicFramePr>
        <p:xfrm>
          <a:off x="684212" y="1143000"/>
          <a:ext cx="10817226" cy="5228077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58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 number of operations, not depending on the input data size, e.g.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1-2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6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logarithmic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proportional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log</a:t>
                      </a:r>
                      <a:r>
                        <a:rPr kumimoji="0" lang="en-US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(n) where n is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30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input data size, e.g. n = 10 000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5 000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445111"/>
              </p:ext>
            </p:extLst>
          </p:nvPr>
        </p:nvGraphicFramePr>
        <p:xfrm>
          <a:off x="684212" y="1219200"/>
          <a:ext cx="10817226" cy="5064252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392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494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quadratic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square of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500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250 000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6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cubic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propor-tional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the cube of the size of the input data, e.g. n = 200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8 000 000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O(2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</a:t>
                      </a:r>
                      <a:r>
                        <a:rPr kumimoji="0" lang="en-US" sz="30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k</a:t>
                      </a:r>
                      <a:r>
                        <a:rPr kumimoji="0" lang="en-US" sz="3000" b="1" i="0" u="none" strike="noStrike" kern="1200" cap="none" spc="0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O(n!)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 number of operations, fast growing, e.g. n = 20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1 048 576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Complexities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Values</a:t>
            </a:r>
            <a:endParaRPr lang="en-US" dirty="0"/>
          </a:p>
        </p:txBody>
      </p:sp>
      <p:pic>
        <p:nvPicPr>
          <p:cNvPr id="6" name="Picture 5" descr="Screen Shot 2015-06-25 at 3.3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152386"/>
            <a:ext cx="10669588" cy="5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and Program Speed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96583"/>
              </p:ext>
            </p:extLst>
          </p:nvPr>
        </p:nvGraphicFramePr>
        <p:xfrm>
          <a:off x="622414" y="1219199"/>
          <a:ext cx="10943997" cy="5105401"/>
        </p:xfrm>
        <a:graphic>
          <a:graphicData uri="http://schemas.openxmlformats.org/drawingml/2006/table">
            <a:tbl>
              <a:tblPr/>
              <a:tblGrid>
                <a:gridCol w="2049010"/>
                <a:gridCol w="1343536"/>
                <a:gridCol w="1094407"/>
                <a:gridCol w="1358239"/>
                <a:gridCol w="1121737"/>
                <a:gridCol w="1121737"/>
                <a:gridCol w="1325689"/>
                <a:gridCol w="1529642"/>
              </a:tblGrid>
              <a:tr h="531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O(1)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O(n*log(n))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20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hours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231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O(2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260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O(n!)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b="1" noProof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sz="3200" dirty="0"/>
              <a:t> can be expressed as </a:t>
            </a:r>
            <a:r>
              <a:rPr lang="en-US" sz="3200" dirty="0" smtClean="0"/>
              <a:t>a formula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multiple variables</a:t>
            </a:r>
            <a:r>
              <a:rPr lang="en-US" sz="3200" dirty="0"/>
              <a:t>, e.g.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Algorithm filling a matrix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natural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n*m</a:t>
            </a:r>
            <a:r>
              <a:rPr lang="en-US" dirty="0" smtClean="0"/>
              <a:t> will </a:t>
            </a:r>
            <a:r>
              <a:rPr lang="en-US" dirty="0"/>
              <a:t>run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O(n*m)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Algorithms to traverse a graph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vertices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edges </a:t>
            </a:r>
            <a:r>
              <a:rPr lang="en-US" dirty="0" smtClean="0"/>
              <a:t>will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steps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Memory consumption </a:t>
            </a:r>
            <a:r>
              <a:rPr lang="en-US" sz="3200" dirty="0"/>
              <a:t>should also be considered, for example: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Running time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r>
              <a:rPr lang="en-US" dirty="0"/>
              <a:t> &amp; memory requirement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 = 50 000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Complexity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04212" y="5640975"/>
            <a:ext cx="3352800" cy="982265"/>
          </a:xfrm>
          <a:prstGeom prst="wedgeRoundRectCallout">
            <a:avLst>
              <a:gd name="adj1" fmla="val -68791"/>
              <a:gd name="adj2" fmla="val -47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it possible in </a:t>
            </a:r>
            <a:r>
              <a:rPr lang="en-US" sz="2800" dirty="0" smtClean="0">
                <a:solidFill>
                  <a:srgbClr val="FFFFFF"/>
                </a:solidFill>
              </a:rPr>
              <a:t>practice? In </a:t>
            </a:r>
            <a:r>
              <a:rPr lang="en-US" sz="2800" dirty="0">
                <a:solidFill>
                  <a:srgbClr val="FFFFFF"/>
                </a:solidFill>
              </a:rPr>
              <a:t>theory?</a:t>
            </a:r>
          </a:p>
        </p:txBody>
      </p:sp>
    </p:spTree>
    <p:extLst>
      <p:ext uri="{BB962C8B-B14F-4D97-AF65-F5344CB8AC3E}">
        <p14:creationId xmlns:p14="http://schemas.microsoft.com/office/powerpoint/2010/main" val="1282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Practice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68230"/>
            <a:ext cx="7044730" cy="50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linear algorithm could be slower than a quadratic algorithm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constant </a:t>
            </a:r>
            <a:r>
              <a:rPr lang="en-US" dirty="0" smtClean="0"/>
              <a:t>could be significant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100*n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</a:p>
          <a:p>
            <a:pPr lvl="1"/>
            <a:r>
              <a:rPr lang="en-US" dirty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n*(n-1)/2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is faster</a:t>
            </a:r>
          </a:p>
          <a:p>
            <a:r>
              <a:rPr lang="en-US" dirty="0" smtClean="0"/>
              <a:t>Real-world example:</a:t>
            </a:r>
          </a:p>
          <a:p>
            <a:pPr lvl="1"/>
            <a:r>
              <a:rPr lang="en-US" dirty="0" smtClean="0"/>
              <a:t>The "insertion sort" is faster than "quicksort"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 &lt; 9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Hidden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257800"/>
            <a:ext cx="11804822" cy="131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Worst case: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Average case: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r>
              <a:rPr lang="en-US" dirty="0"/>
              <a:t> – 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399546"/>
            <a:ext cx="9525001" cy="33643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AddOne(char[] chars, int m)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1 != chars[i] &amp;&amp; i &lt; m; i++)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c[i] = 1 - c[i];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caddtutorialsonline.com/images/16-Abstract-world-with-rising-su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15" y="1371601"/>
            <a:ext cx="5713930" cy="2867024"/>
          </a:xfrm>
          <a:prstGeom prst="roundRect">
            <a:avLst>
              <a:gd name="adj" fmla="val 42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smtClean="0"/>
              <a:t>Algorithm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 smtClean="0"/>
              <a:t>Asymptotic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">
            <a:off x="3263617" y="1497920"/>
            <a:ext cx="1820822" cy="114324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264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5715000"/>
            <a:ext cx="11804822" cy="752476"/>
          </a:xfrm>
        </p:spPr>
        <p:txBody>
          <a:bodyPr/>
          <a:lstStyle/>
          <a:p>
            <a:r>
              <a:rPr lang="en-US" dirty="0" smtClean="0"/>
              <a:t>Complexity: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447800"/>
            <a:ext cx="9525001" cy="38645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n; i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1; j &lt;= i*i; j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Screen Shot 2015-06-26 at 11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810000"/>
            <a:ext cx="6781800" cy="1930400"/>
          </a:xfrm>
          <a:prstGeom prst="roundRect">
            <a:avLst>
              <a:gd name="adj" fmla="val 2527"/>
            </a:avLst>
          </a:prstGeom>
        </p:spPr>
      </p:pic>
    </p:spTree>
    <p:extLst>
      <p:ext uri="{BB962C8B-B14F-4D97-AF65-F5344CB8AC3E}">
        <p14:creationId xmlns:p14="http://schemas.microsoft.com/office/powerpoint/2010/main" val="14345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854076"/>
          </a:xfrm>
        </p:spPr>
        <p:txBody>
          <a:bodyPr/>
          <a:lstStyle/>
          <a:p>
            <a:r>
              <a:rPr lang="en-US" dirty="0" smtClean="0"/>
              <a:t>Just calculate and print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/>
              <a:t> </a:t>
            </a:r>
            <a:r>
              <a:rPr lang="en-US" dirty="0" smtClean="0"/>
              <a:t>= n * (n + 1) * (2n + 1) / 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Barometer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1219200"/>
            <a:ext cx="9525001" cy="4338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n; i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0; j &lt; i*i; j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polynomial-time algorithm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has worst-case time complexity bounded above by 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 function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of its input size</a:t>
            </a: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Examples: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Polynomial time: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4n 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time: 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="1" baseline="30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k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n!</a:t>
            </a: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algorithms hang for large input data sets</a:t>
            </a:r>
            <a:endParaRPr lang="en-US" altLang="ko-KR" dirty="0"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Algorithms</a:t>
            </a:r>
            <a:endParaRPr lang="bg-BG" dirty="0"/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2970212" y="2660390"/>
            <a:ext cx="5867400" cy="8448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algn="ctr" eaLnBrk="0" latinLnBrk="1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ko-KR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W(n)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∈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 </a:t>
            </a:r>
            <a:r>
              <a:rPr lang="en-US" altLang="ko-KR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O(p(n))</a:t>
            </a:r>
          </a:p>
        </p:txBody>
      </p:sp>
    </p:spTree>
    <p:extLst>
      <p:ext uri="{BB962C8B-B14F-4D97-AF65-F5344CB8AC3E}">
        <p14:creationId xmlns:p14="http://schemas.microsoft.com/office/powerpoint/2010/main" val="35615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 </a:t>
            </a:r>
            <a:r>
              <a:rPr lang="en-US" dirty="0" smtClean="0"/>
              <a:t>theory divides the computational problems into several classes: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Classes</a:t>
            </a:r>
            <a:endParaRPr lang="en-US" dirty="0"/>
          </a:p>
        </p:txBody>
      </p:sp>
      <p:pic>
        <p:nvPicPr>
          <p:cNvPr id="11268" name="Picture 4" descr="http://www.scottaaronson.com/talks/nphar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57450"/>
            <a:ext cx="5341046" cy="4019550"/>
          </a:xfrm>
          <a:prstGeom prst="roundRect">
            <a:avLst>
              <a:gd name="adj" fmla="val 271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 vs. NP: Problem #1 in Computer Science Today</a:t>
            </a:r>
          </a:p>
        </p:txBody>
      </p:sp>
      <p:pic>
        <p:nvPicPr>
          <p:cNvPr id="5" name="Picture 4" descr="800px-P_np_np-complete_np-har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1" y="1066800"/>
            <a:ext cx="8778239" cy="5486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855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www.usnews.com/pubdbimages/image/15504/FE_PR_091105bacteria398x2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74" y="1655384"/>
            <a:ext cx="4313276" cy="2714624"/>
          </a:xfrm>
          <a:prstGeom prst="roundRect">
            <a:avLst>
              <a:gd name="adj" fmla="val 663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75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412" y="3936369"/>
            <a:ext cx="115824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Analyzing </a:t>
            </a:r>
            <a:r>
              <a:rPr lang="en-US" dirty="0" smtClean="0"/>
              <a:t>the Complexity of Algorithms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144991">
            <a:off x="745678" y="1686062"/>
            <a:ext cx="2834964" cy="911938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noProof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O(n+m)</a:t>
            </a:r>
            <a:endParaRPr lang="en-US" sz="5400" b="1" spc="50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23615">
            <a:off x="8866290" y="1861227"/>
            <a:ext cx="2158252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sz="48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8DC9E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8">
            <a:off x="8778560" y="3529408"/>
            <a:ext cx="2303243" cy="678250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O(n*m)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66CC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611563">
            <a:off x="1066654" y="3223234"/>
            <a:ext cx="2298775" cy="905539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O(n!)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9540" y="738498"/>
            <a:ext cx="1580672" cy="666161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05209" y="1143000"/>
            <a:ext cx="10578408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FindMaxElement(int[] array)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max = array[0];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1; i &lt; array.length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(array[i] &gt; max)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max = array[i];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max;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n+1)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(2)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36612" y="1268413"/>
            <a:ext cx="105156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FindInversions(int[] array)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inversions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array.Length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j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+ 1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 &lt; array.Length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(array[i] &gt; array[j])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inversions++;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inversions;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cubic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(3)</a:t>
            </a:r>
            <a:endParaRPr lang="bg-BG" dirty="0"/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836613" y="1298938"/>
            <a:ext cx="105156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Sum3(int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sum +=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 * 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n*m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(4)</a:t>
            </a:r>
            <a:endParaRPr lang="bg-BG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15978" y="1143000"/>
            <a:ext cx="10612434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&lt; 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&lt; 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sum +=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Why </a:t>
            </a:r>
            <a:r>
              <a:rPr lang="en-US" altLang="ko-KR" dirty="0" smtClean="0">
                <a:ea typeface="굴림" pitchFamily="50" charset="-127"/>
              </a:rPr>
              <a:t>should we analyze algorithms?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Predict the resources </a:t>
            </a:r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algorithm </a:t>
            </a:r>
            <a:r>
              <a:rPr lang="en-US" altLang="ko-KR" dirty="0" smtClean="0">
                <a:ea typeface="굴림" pitchFamily="50" charset="-127"/>
              </a:rPr>
              <a:t>will need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Computational </a:t>
            </a:r>
            <a:r>
              <a:rPr lang="en-US" altLang="ko-KR" dirty="0" smtClean="0">
                <a:ea typeface="굴림" pitchFamily="50" charset="-127"/>
              </a:rPr>
              <a:t>time (CPU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Memory </a:t>
            </a:r>
            <a:r>
              <a:rPr lang="en-US" altLang="ko-KR" dirty="0" smtClean="0">
                <a:ea typeface="굴림" pitchFamily="50" charset="-127"/>
              </a:rPr>
              <a:t>space (RAM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Communication </a:t>
            </a:r>
            <a:r>
              <a:rPr lang="en-US" altLang="ko-KR" dirty="0" smtClean="0">
                <a:ea typeface="굴림" pitchFamily="50" charset="-127"/>
              </a:rPr>
              <a:t>bandwidth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The expected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 </a:t>
            </a:r>
            <a:r>
              <a:rPr lang="en-US" altLang="ko-KR" dirty="0" smtClean="0">
                <a:ea typeface="굴림" pitchFamily="50" charset="-127"/>
              </a:rPr>
              <a:t>of </a:t>
            </a:r>
            <a:r>
              <a:rPr lang="en-US" altLang="ko-KR" dirty="0">
                <a:ea typeface="굴림" pitchFamily="50" charset="-127"/>
              </a:rPr>
              <a:t>an algorithm is: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dirty="0" smtClean="0">
                <a:ea typeface="굴림" pitchFamily="50" charset="-127"/>
              </a:rPr>
              <a:t>total number </a:t>
            </a:r>
            <a:r>
              <a:rPr lang="en-US" altLang="ko-KR" dirty="0">
                <a:ea typeface="굴림" pitchFamily="50" charset="-127"/>
              </a:rPr>
              <a:t>of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operations </a:t>
            </a:r>
            <a:r>
              <a:rPr lang="en-US" altLang="ko-KR" dirty="0" smtClean="0">
                <a:ea typeface="굴림" pitchFamily="50" charset="-127"/>
              </a:rPr>
              <a:t>executed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en-US" altLang="ko-KR" dirty="0">
                <a:ea typeface="굴림" pitchFamily="50" charset="-127"/>
              </a:rPr>
              <a:t>machine independent steps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ea typeface="굴림" pitchFamily="50" charset="-127"/>
              </a:rPr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algorithm complexity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Algorithm Analysis</a:t>
            </a:r>
            <a:endParaRPr lang="bg-BG"/>
          </a:p>
        </p:txBody>
      </p:sp>
      <p:pic>
        <p:nvPicPr>
          <p:cNvPr id="307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976875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749" y="12954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-2970" r="4926" b="-2970"/>
          <a:stretch/>
        </p:blipFill>
        <p:spPr bwMode="auto">
          <a:xfrm>
            <a:off x="9992888" y="47244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997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410200"/>
            <a:ext cx="11804822" cy="1311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n*m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+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min(m,n)*n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(5)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15978" y="1125194"/>
            <a:ext cx="1061243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&lt; 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== 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sum +=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* x * 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53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exponential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(6)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4" y="1366447"/>
            <a:ext cx="1051559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Calculation(int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(1&lt;&lt;n);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linear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(7)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3" y="1366446"/>
            <a:ext cx="105156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 *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Factorial(n - 1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800600"/>
            <a:ext cx="11804822" cy="1920876"/>
          </a:xfrm>
        </p:spPr>
        <p:txBody>
          <a:bodyPr>
            <a:normAutofit/>
          </a:bodyPr>
          <a:lstStyle/>
          <a:p>
            <a:r>
              <a:rPr lang="en-US" noProof="1"/>
              <a:t>Runs in </a:t>
            </a:r>
            <a:r>
              <a:rPr lang="en-US" dirty="0"/>
              <a:t>exponential time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noProof="1"/>
              <a:t>The number of elementary steps 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Fib(n+1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/>
            </a:r>
            <a:b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</a:b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w</a:t>
            </a:r>
            <a:r>
              <a:rPr lang="en-US" altLang="ko-KR" noProof="1" smtClean="0">
                <a:sym typeface="Symbol" pitchFamily="18" charset="2"/>
              </a:rPr>
              <a:t>here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Fib(k)</a:t>
            </a:r>
            <a:r>
              <a:rPr lang="en-US" altLang="ko-KR" noProof="1">
                <a:sym typeface="Symbol" pitchFamily="18" charset="2"/>
              </a:rPr>
              <a:t> is </a:t>
            </a:r>
            <a:r>
              <a:rPr lang="en-US" altLang="ko-KR" noProof="1" smtClean="0">
                <a:sym typeface="Symbol" pitchFamily="18" charset="2"/>
              </a:rPr>
              <a:t>the 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k</a:t>
            </a:r>
            <a:r>
              <a:rPr lang="en-US" altLang="ko-KR" baseline="30000" noProof="1" smtClean="0">
                <a:sym typeface="Symbol" pitchFamily="18" charset="2"/>
              </a:rPr>
              <a:t>th</a:t>
            </a:r>
            <a:r>
              <a:rPr lang="en-US" altLang="ko-KR" noProof="1" smtClean="0">
                <a:sym typeface="Symbol" pitchFamily="18" charset="2"/>
              </a:rPr>
              <a:t> </a:t>
            </a:r>
            <a:r>
              <a:rPr lang="en-US" altLang="ko-KR" noProof="1">
                <a:sym typeface="Symbol" pitchFamily="18" charset="2"/>
              </a:rPr>
              <a:t>Fib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o</a:t>
            </a:r>
            <a:r>
              <a:rPr lang="en-US" altLang="ko-KR" noProof="1">
                <a:sym typeface="Symbol" pitchFamily="18" charset="2"/>
              </a:rPr>
              <a:t>nacci's number</a:t>
            </a:r>
            <a:endParaRPr lang="en-US" baseline="30000" noProof="1">
              <a:sym typeface="Symbol" pitchFamily="18" charset="2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(8)</a:t>
            </a:r>
            <a:endParaRPr lang="bg-BG" dirty="0"/>
          </a:p>
        </p:txBody>
      </p:sp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836614" y="1155680"/>
            <a:ext cx="1051559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Fibonacci(n-1) + Fibonacci(n-2);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makes about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dirty="0"/>
              <a:t> recursive calls</a:t>
            </a:r>
          </a:p>
          <a:p>
            <a:r>
              <a:rPr lang="en-US" dirty="0"/>
              <a:t>The same value is calculated many, many times!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Recursion Tree</a:t>
            </a:r>
            <a:endParaRPr lang="en-US" dirty="0"/>
          </a:p>
        </p:txBody>
      </p:sp>
      <p:pic>
        <p:nvPicPr>
          <p:cNvPr id="11" name="Picture 4" descr="C:\Trash\Fibonacci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8612" y="2590800"/>
            <a:ext cx="9220200" cy="4033837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692873"/>
          </a:xfrm>
        </p:spPr>
        <p:txBody>
          <a:bodyPr/>
          <a:lstStyle/>
          <a:p>
            <a:r>
              <a:rPr lang="en-US" dirty="0"/>
              <a:t>Calculating Complexity of Existing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600200"/>
            <a:ext cx="10129838" cy="2666999"/>
          </a:xfrm>
          <a:prstGeom prst="roundRect">
            <a:avLst>
              <a:gd name="adj" fmla="val 2410"/>
            </a:avLst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669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sz="3200" dirty="0" smtClean="0"/>
              <a:t>organize data in computer systems for efficient use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Abstract data types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sz="3000" dirty="0" smtClean="0"/>
              <a:t>) describe a set of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Collections </a:t>
            </a:r>
            <a:r>
              <a:rPr lang="en-US" sz="3000" dirty="0" smtClean="0"/>
              <a:t>hold a group of elements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sz="3200" dirty="0" smtClean="0"/>
              <a:t>are sequences of steps for calculating / doing something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 smtClean="0"/>
              <a:t>is a rough estimation of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  <a:r>
              <a:rPr lang="en-US" sz="3200" dirty="0" smtClean="0"/>
              <a:t>performed by given computation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Can be logarithmic, linear, n log n, square, cubic, exponential,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Complexity predicts the speed of given code before its execution</a:t>
            </a:r>
            <a:endParaRPr lang="en-US" sz="30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3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Structures, Algorithms and Complexity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0879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3916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dirty="0">
                <a:ea typeface="굴림" pitchFamily="50" charset="-127"/>
              </a:rPr>
              <a:t>What to measure?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CPU time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Memory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steps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particular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disk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network packets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Asymptotic </a:t>
            </a:r>
            <a:r>
              <a:rPr lang="en-US" altLang="ko-KR" dirty="0">
                <a:ea typeface="굴림" pitchFamily="50" charset="-127"/>
              </a:rPr>
              <a:t>complexity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  <a:endParaRPr lang="bg-BG" dirty="0"/>
          </a:p>
        </p:txBody>
      </p:sp>
      <p:pic>
        <p:nvPicPr>
          <p:cNvPr id="46082" name="Picture 2" descr="http://noteroschile.files.wordpress.com/2008/03/r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27" y="1127363"/>
            <a:ext cx="1970042" cy="106382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4" name="Picture 4" descr="http://darkub.files.wordpress.com/2008/01/cp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17">
            <a:off x="7077289" y="2604873"/>
            <a:ext cx="2014142" cy="183958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6" name="Picture 6" descr="http://www.samsung.com/us/business/semiconductor/news/downloads/HDD_F2EG_L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45" y="4827654"/>
            <a:ext cx="2064102" cy="154609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098" name="Picture 2" descr="http://pngimg.com/upload/clock_PNG66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378709"/>
            <a:ext cx="1766123" cy="22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An upper bound on the running time for any </a:t>
            </a:r>
            <a:r>
              <a:rPr lang="en-US" altLang="ko-KR" dirty="0" smtClean="0">
                <a:ea typeface="굴림" pitchFamily="50" charset="-127"/>
              </a:rPr>
              <a:t>input of given size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Typically algorithms performance is measured for their worst case</a:t>
            </a:r>
            <a:endParaRPr lang="en-US" altLang="ko-KR" dirty="0">
              <a:ea typeface="굴림" pitchFamily="50" charset="-127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running time averaged </a:t>
            </a:r>
            <a:r>
              <a:rPr lang="en-US" dirty="0"/>
              <a:t>over all possible </a:t>
            </a:r>
            <a:r>
              <a:rPr lang="en-US" dirty="0" smtClean="0"/>
              <a:t>inputs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measure algorithms that are repeated many times</a:t>
            </a: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Best-case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</a:t>
            </a:r>
            <a:r>
              <a:rPr lang="en-US" altLang="ko-KR" dirty="0" smtClean="0">
                <a:ea typeface="굴림" pitchFamily="50" charset="-127"/>
              </a:rPr>
              <a:t>time (the optimal case)</a:t>
            </a:r>
            <a:endParaRPr lang="bg-BG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Time Complexity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07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Sequential search in a list of size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Worst-case</a:t>
            </a:r>
            <a:r>
              <a:rPr lang="en-US" altLang="ko-KR" dirty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comparisons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Best-case: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Average-case</a:t>
            </a:r>
            <a:r>
              <a:rPr lang="en-US" altLang="ko-KR" dirty="0" smtClean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dirty="0" smtClean="0">
                <a:ea typeface="굴림" pitchFamily="50" charset="-127"/>
              </a:rPr>
              <a:t> comparisons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algorithm runs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Linear number of operations</a:t>
            </a:r>
            <a:endParaRPr lang="bg-BG" altLang="ko-KR" dirty="0">
              <a:ea typeface="굴림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46813" y="1981200"/>
            <a:ext cx="5029199" cy="2209800"/>
          </a:xfrm>
          <a:custGeom>
            <a:avLst/>
            <a:gdLst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90" fmla="*/ 501 w 3987711"/>
              <a:gd name="connsiteY90" fmla="*/ 722193 h 19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87711" h="1987467">
                <a:moveTo>
                  <a:pt x="501" y="722193"/>
                </a:moveTo>
                <a:cubicBezTo>
                  <a:pt x="20377" y="662567"/>
                  <a:pt x="8414" y="701173"/>
                  <a:pt x="32399" y="605235"/>
                </a:cubicBezTo>
                <a:lnTo>
                  <a:pt x="43032" y="562705"/>
                </a:lnTo>
                <a:cubicBezTo>
                  <a:pt x="46737" y="533060"/>
                  <a:pt x="58424" y="435518"/>
                  <a:pt x="64297" y="403216"/>
                </a:cubicBezTo>
                <a:cubicBezTo>
                  <a:pt x="64747" y="400741"/>
                  <a:pt x="80202" y="335488"/>
                  <a:pt x="85562" y="328788"/>
                </a:cubicBezTo>
                <a:cubicBezTo>
                  <a:pt x="93545" y="318809"/>
                  <a:pt x="106827" y="314611"/>
                  <a:pt x="117460" y="307523"/>
                </a:cubicBezTo>
                <a:cubicBezTo>
                  <a:pt x="136017" y="251851"/>
                  <a:pt x="120167" y="283551"/>
                  <a:pt x="181255" y="222463"/>
                </a:cubicBezTo>
                <a:cubicBezTo>
                  <a:pt x="190291" y="213427"/>
                  <a:pt x="193484" y="199601"/>
                  <a:pt x="202520" y="190565"/>
                </a:cubicBezTo>
                <a:cubicBezTo>
                  <a:pt x="232989" y="160096"/>
                  <a:pt x="231727" y="175961"/>
                  <a:pt x="266315" y="158667"/>
                </a:cubicBezTo>
                <a:cubicBezTo>
                  <a:pt x="277745" y="152952"/>
                  <a:pt x="285973" y="141074"/>
                  <a:pt x="298213" y="137402"/>
                </a:cubicBezTo>
                <a:cubicBezTo>
                  <a:pt x="322594" y="130088"/>
                  <a:pt x="468950" y="117389"/>
                  <a:pt x="478967" y="116137"/>
                </a:cubicBezTo>
                <a:cubicBezTo>
                  <a:pt x="500359" y="113463"/>
                  <a:pt x="521551" y="109361"/>
                  <a:pt x="542762" y="105505"/>
                </a:cubicBezTo>
                <a:cubicBezTo>
                  <a:pt x="560542" y="102272"/>
                  <a:pt x="577871" y="95674"/>
                  <a:pt x="595925" y="94872"/>
                </a:cubicBezTo>
                <a:cubicBezTo>
                  <a:pt x="737597" y="88576"/>
                  <a:pt x="879460" y="87784"/>
                  <a:pt x="1021227" y="84240"/>
                </a:cubicBezTo>
                <a:cubicBezTo>
                  <a:pt x="1156031" y="57278"/>
                  <a:pt x="998440" y="86138"/>
                  <a:pt x="1276408" y="62974"/>
                </a:cubicBezTo>
                <a:cubicBezTo>
                  <a:pt x="1294417" y="61473"/>
                  <a:pt x="1311709" y="55090"/>
                  <a:pt x="1329571" y="52342"/>
                </a:cubicBezTo>
                <a:cubicBezTo>
                  <a:pt x="1357813" y="47997"/>
                  <a:pt x="1386446" y="46407"/>
                  <a:pt x="1414632" y="41709"/>
                </a:cubicBezTo>
                <a:cubicBezTo>
                  <a:pt x="1429046" y="39307"/>
                  <a:pt x="1442696" y="33144"/>
                  <a:pt x="1457162" y="31077"/>
                </a:cubicBezTo>
                <a:cubicBezTo>
                  <a:pt x="1674701" y="0"/>
                  <a:pt x="1481259" y="36889"/>
                  <a:pt x="1616650" y="9812"/>
                </a:cubicBezTo>
                <a:cubicBezTo>
                  <a:pt x="1850566" y="13356"/>
                  <a:pt x="2084612" y="11891"/>
                  <a:pt x="2318399" y="20444"/>
                </a:cubicBezTo>
                <a:cubicBezTo>
                  <a:pt x="2375509" y="22533"/>
                  <a:pt x="2431813" y="34621"/>
                  <a:pt x="2488520" y="41709"/>
                </a:cubicBezTo>
                <a:cubicBezTo>
                  <a:pt x="2520366" y="45690"/>
                  <a:pt x="2552401" y="48100"/>
                  <a:pt x="2584213" y="52342"/>
                </a:cubicBezTo>
                <a:cubicBezTo>
                  <a:pt x="2605582" y="55191"/>
                  <a:pt x="2626456" y="62435"/>
                  <a:pt x="2648008" y="62974"/>
                </a:cubicBezTo>
                <a:cubicBezTo>
                  <a:pt x="2910220" y="69529"/>
                  <a:pt x="3172548" y="70063"/>
                  <a:pt x="3434818" y="73607"/>
                </a:cubicBezTo>
                <a:cubicBezTo>
                  <a:pt x="3463171" y="77151"/>
                  <a:pt x="3491765" y="79129"/>
                  <a:pt x="3519878" y="84240"/>
                </a:cubicBezTo>
                <a:cubicBezTo>
                  <a:pt x="3530905" y="86245"/>
                  <a:pt x="3540749" y="92867"/>
                  <a:pt x="3551776" y="94872"/>
                </a:cubicBezTo>
                <a:cubicBezTo>
                  <a:pt x="3579889" y="99983"/>
                  <a:pt x="3608594" y="101160"/>
                  <a:pt x="3636836" y="105505"/>
                </a:cubicBezTo>
                <a:cubicBezTo>
                  <a:pt x="3654698" y="108253"/>
                  <a:pt x="3672564" y="111382"/>
                  <a:pt x="3689999" y="116137"/>
                </a:cubicBezTo>
                <a:cubicBezTo>
                  <a:pt x="3711625" y="122035"/>
                  <a:pt x="3753795" y="137402"/>
                  <a:pt x="3753795" y="137402"/>
                </a:cubicBezTo>
                <a:cubicBezTo>
                  <a:pt x="3790896" y="162136"/>
                  <a:pt x="3822584" y="177239"/>
                  <a:pt x="3849488" y="211830"/>
                </a:cubicBezTo>
                <a:cubicBezTo>
                  <a:pt x="3865179" y="232004"/>
                  <a:pt x="3877841" y="254361"/>
                  <a:pt x="3892018" y="275626"/>
                </a:cubicBezTo>
                <a:lnTo>
                  <a:pt x="3913283" y="307523"/>
                </a:lnTo>
                <a:cubicBezTo>
                  <a:pt x="3916827" y="318156"/>
                  <a:pt x="3916914" y="330669"/>
                  <a:pt x="3923915" y="339421"/>
                </a:cubicBezTo>
                <a:cubicBezTo>
                  <a:pt x="3931898" y="349400"/>
                  <a:pt x="3949040" y="349850"/>
                  <a:pt x="3955813" y="360686"/>
                </a:cubicBezTo>
                <a:cubicBezTo>
                  <a:pt x="3967693" y="379694"/>
                  <a:pt x="3969990" y="403216"/>
                  <a:pt x="3977078" y="424481"/>
                </a:cubicBezTo>
                <a:lnTo>
                  <a:pt x="3987711" y="456379"/>
                </a:lnTo>
                <a:cubicBezTo>
                  <a:pt x="3984167" y="661942"/>
                  <a:pt x="3983815" y="867584"/>
                  <a:pt x="3977078" y="1073067"/>
                </a:cubicBezTo>
                <a:cubicBezTo>
                  <a:pt x="3976711" y="1084269"/>
                  <a:pt x="3967124" y="1093778"/>
                  <a:pt x="3966446" y="1104965"/>
                </a:cubicBezTo>
                <a:cubicBezTo>
                  <a:pt x="3960010" y="1211155"/>
                  <a:pt x="3964648" y="1317925"/>
                  <a:pt x="3955813" y="1423942"/>
                </a:cubicBezTo>
                <a:cubicBezTo>
                  <a:pt x="3950327" y="1489774"/>
                  <a:pt x="3935682" y="1474836"/>
                  <a:pt x="3913283" y="1519635"/>
                </a:cubicBezTo>
                <a:cubicBezTo>
                  <a:pt x="3908271" y="1529660"/>
                  <a:pt x="3910575" y="1543608"/>
                  <a:pt x="3902650" y="1551533"/>
                </a:cubicBezTo>
                <a:cubicBezTo>
                  <a:pt x="3884578" y="1569605"/>
                  <a:pt x="3860120" y="1579886"/>
                  <a:pt x="3838855" y="1594063"/>
                </a:cubicBezTo>
                <a:lnTo>
                  <a:pt x="3775060" y="1636593"/>
                </a:lnTo>
                <a:lnTo>
                  <a:pt x="3743162" y="1657858"/>
                </a:lnTo>
                <a:cubicBezTo>
                  <a:pt x="3736074" y="1668491"/>
                  <a:pt x="3731876" y="1681773"/>
                  <a:pt x="3721897" y="1689756"/>
                </a:cubicBezTo>
                <a:cubicBezTo>
                  <a:pt x="3713145" y="1696757"/>
                  <a:pt x="3699796" y="1694945"/>
                  <a:pt x="3689999" y="1700388"/>
                </a:cubicBezTo>
                <a:cubicBezTo>
                  <a:pt x="3667658" y="1712800"/>
                  <a:pt x="3647469" y="1728742"/>
                  <a:pt x="3626204" y="1742919"/>
                </a:cubicBezTo>
                <a:lnTo>
                  <a:pt x="3594306" y="1764184"/>
                </a:lnTo>
                <a:cubicBezTo>
                  <a:pt x="3583673" y="1771272"/>
                  <a:pt x="3573838" y="1779734"/>
                  <a:pt x="3562408" y="1785449"/>
                </a:cubicBezTo>
                <a:cubicBezTo>
                  <a:pt x="3548231" y="1792537"/>
                  <a:pt x="3534446" y="1800470"/>
                  <a:pt x="3519878" y="1806714"/>
                </a:cubicBezTo>
                <a:cubicBezTo>
                  <a:pt x="3509577" y="1811129"/>
                  <a:pt x="3498005" y="1812335"/>
                  <a:pt x="3487981" y="1817347"/>
                </a:cubicBezTo>
                <a:cubicBezTo>
                  <a:pt x="3476551" y="1823062"/>
                  <a:pt x="3468048" y="1834125"/>
                  <a:pt x="3456083" y="1838612"/>
                </a:cubicBezTo>
                <a:cubicBezTo>
                  <a:pt x="3444200" y="1843068"/>
                  <a:pt x="3346284" y="1858684"/>
                  <a:pt x="3339125" y="1859877"/>
                </a:cubicBezTo>
                <a:cubicBezTo>
                  <a:pt x="3328492" y="1866965"/>
                  <a:pt x="3318657" y="1875427"/>
                  <a:pt x="3307227" y="1881142"/>
                </a:cubicBezTo>
                <a:cubicBezTo>
                  <a:pt x="3266319" y="1901595"/>
                  <a:pt x="3188244" y="1899691"/>
                  <a:pt x="3158371" y="1902407"/>
                </a:cubicBezTo>
                <a:cubicBezTo>
                  <a:pt x="3063958" y="1926011"/>
                  <a:pt x="3117836" y="1915276"/>
                  <a:pt x="2945720" y="1923672"/>
                </a:cubicBezTo>
                <a:lnTo>
                  <a:pt x="2679906" y="1934305"/>
                </a:lnTo>
                <a:lnTo>
                  <a:pt x="2445990" y="1944937"/>
                </a:lnTo>
                <a:cubicBezTo>
                  <a:pt x="2421181" y="1948481"/>
                  <a:pt x="2395981" y="1949935"/>
                  <a:pt x="2371562" y="1955570"/>
                </a:cubicBezTo>
                <a:cubicBezTo>
                  <a:pt x="2349721" y="1960610"/>
                  <a:pt x="2330169" y="1976063"/>
                  <a:pt x="2307767" y="1976835"/>
                </a:cubicBezTo>
                <a:lnTo>
                  <a:pt x="1999422" y="1987467"/>
                </a:lnTo>
                <a:lnTo>
                  <a:pt x="1340204" y="1976835"/>
                </a:lnTo>
                <a:cubicBezTo>
                  <a:pt x="1254914" y="1974498"/>
                  <a:pt x="1238705" y="1969294"/>
                  <a:pt x="1170083" y="1955570"/>
                </a:cubicBezTo>
                <a:cubicBezTo>
                  <a:pt x="1159450" y="1948482"/>
                  <a:pt x="1149931" y="1939339"/>
                  <a:pt x="1138185" y="1934305"/>
                </a:cubicBezTo>
                <a:cubicBezTo>
                  <a:pt x="1124754" y="1928549"/>
                  <a:pt x="1109706" y="1927686"/>
                  <a:pt x="1095655" y="1923672"/>
                </a:cubicBezTo>
                <a:cubicBezTo>
                  <a:pt x="1084878" y="1920593"/>
                  <a:pt x="1074534" y="1916119"/>
                  <a:pt x="1063757" y="1913040"/>
                </a:cubicBezTo>
                <a:cubicBezTo>
                  <a:pt x="1049706" y="1909026"/>
                  <a:pt x="1035224" y="1906606"/>
                  <a:pt x="1021227" y="1902407"/>
                </a:cubicBezTo>
                <a:cubicBezTo>
                  <a:pt x="1021189" y="1902395"/>
                  <a:pt x="941502" y="1875831"/>
                  <a:pt x="925534" y="1870509"/>
                </a:cubicBezTo>
                <a:cubicBezTo>
                  <a:pt x="914901" y="1866965"/>
                  <a:pt x="904757" y="1861267"/>
                  <a:pt x="893636" y="1859877"/>
                </a:cubicBezTo>
                <a:lnTo>
                  <a:pt x="808576" y="1849244"/>
                </a:lnTo>
                <a:cubicBezTo>
                  <a:pt x="705929" y="1815030"/>
                  <a:pt x="865491" y="1869885"/>
                  <a:pt x="734148" y="1817347"/>
                </a:cubicBezTo>
                <a:cubicBezTo>
                  <a:pt x="713336" y="1809022"/>
                  <a:pt x="691618" y="1803170"/>
                  <a:pt x="670353" y="1796081"/>
                </a:cubicBezTo>
                <a:cubicBezTo>
                  <a:pt x="656490" y="1791460"/>
                  <a:pt x="642087" y="1788619"/>
                  <a:pt x="627822" y="1785449"/>
                </a:cubicBezTo>
                <a:cubicBezTo>
                  <a:pt x="555740" y="1769431"/>
                  <a:pt x="561093" y="1773459"/>
                  <a:pt x="468334" y="1764184"/>
                </a:cubicBezTo>
                <a:cubicBezTo>
                  <a:pt x="404057" y="1748114"/>
                  <a:pt x="439669" y="1758172"/>
                  <a:pt x="362008" y="1732286"/>
                </a:cubicBezTo>
                <a:lnTo>
                  <a:pt x="330111" y="1721654"/>
                </a:lnTo>
                <a:cubicBezTo>
                  <a:pt x="310331" y="1701873"/>
                  <a:pt x="303775" y="1692536"/>
                  <a:pt x="276948" y="1679123"/>
                </a:cubicBezTo>
                <a:cubicBezTo>
                  <a:pt x="266923" y="1674111"/>
                  <a:pt x="255683" y="1672035"/>
                  <a:pt x="245050" y="1668491"/>
                </a:cubicBezTo>
                <a:cubicBezTo>
                  <a:pt x="234418" y="1661403"/>
                  <a:pt x="222189" y="1656262"/>
                  <a:pt x="213153" y="1647226"/>
                </a:cubicBezTo>
                <a:cubicBezTo>
                  <a:pt x="204117" y="1638190"/>
                  <a:pt x="199871" y="1625307"/>
                  <a:pt x="191888" y="1615328"/>
                </a:cubicBezTo>
                <a:cubicBezTo>
                  <a:pt x="185626" y="1607500"/>
                  <a:pt x="177711" y="1601151"/>
                  <a:pt x="170622" y="1594063"/>
                </a:cubicBezTo>
                <a:cubicBezTo>
                  <a:pt x="159966" y="1562094"/>
                  <a:pt x="161627" y="1557749"/>
                  <a:pt x="138725" y="1530267"/>
                </a:cubicBezTo>
                <a:cubicBezTo>
                  <a:pt x="129099" y="1518716"/>
                  <a:pt x="116059" y="1510239"/>
                  <a:pt x="106827" y="1498370"/>
                </a:cubicBezTo>
                <a:cubicBezTo>
                  <a:pt x="91136" y="1478196"/>
                  <a:pt x="64297" y="1434574"/>
                  <a:pt x="64297" y="1434574"/>
                </a:cubicBezTo>
                <a:cubicBezTo>
                  <a:pt x="60753" y="1420397"/>
                  <a:pt x="56530" y="1406373"/>
                  <a:pt x="53664" y="1392044"/>
                </a:cubicBezTo>
                <a:cubicBezTo>
                  <a:pt x="49436" y="1370904"/>
                  <a:pt x="46888" y="1349460"/>
                  <a:pt x="43032" y="1328249"/>
                </a:cubicBezTo>
                <a:cubicBezTo>
                  <a:pt x="39799" y="1310469"/>
                  <a:pt x="35943" y="1292807"/>
                  <a:pt x="32399" y="1275086"/>
                </a:cubicBezTo>
                <a:cubicBezTo>
                  <a:pt x="42146" y="1138632"/>
                  <a:pt x="51007" y="1113828"/>
                  <a:pt x="32399" y="977374"/>
                </a:cubicBezTo>
                <a:cubicBezTo>
                  <a:pt x="28450" y="948416"/>
                  <a:pt x="18222" y="920667"/>
                  <a:pt x="11134" y="892314"/>
                </a:cubicBezTo>
                <a:cubicBezTo>
                  <a:pt x="0" y="847777"/>
                  <a:pt x="501" y="838224"/>
                  <a:pt x="501" y="807254"/>
                </a:cubicBezTo>
                <a:lnTo>
                  <a:pt x="501" y="722193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</a:t>
            </a:r>
            <a:r>
              <a:rPr lang="en-US" altLang="ko-KR" dirty="0" smtClean="0">
                <a:ea typeface="굴림" pitchFamily="50" charset="-127"/>
              </a:rPr>
              <a:t>Complexity: </a:t>
            </a:r>
            <a:r>
              <a:rPr lang="en-US" altLang="ko-KR" dirty="0">
                <a:ea typeface="굴림" pitchFamily="50" charset="-127"/>
              </a:rPr>
              <a:t>Example</a:t>
            </a:r>
            <a:endParaRPr lang="bg-BG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731308" y="2590800"/>
          <a:ext cx="4026254" cy="532366"/>
        </p:xfrm>
        <a:graphic>
          <a:graphicData uri="http://schemas.openxmlformats.org/drawingml/2006/table">
            <a:tbl>
              <a:tblPr/>
              <a:tblGrid>
                <a:gridCol w="574608"/>
                <a:gridCol w="576609"/>
                <a:gridCol w="574608"/>
                <a:gridCol w="574606"/>
                <a:gridCol w="576609"/>
                <a:gridCol w="574608"/>
                <a:gridCol w="574606"/>
              </a:tblGrid>
              <a:tr h="532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25"/>
          <p:cNvSpPr>
            <a:spLocks/>
          </p:cNvSpPr>
          <p:nvPr/>
        </p:nvSpPr>
        <p:spPr bwMode="auto">
          <a:xfrm rot="16200000">
            <a:off x="8574033" y="1381940"/>
            <a:ext cx="348519" cy="40138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0171" y="3515380"/>
            <a:ext cx="45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pic>
        <p:nvPicPr>
          <p:cNvPr id="5122" name="Picture 2" descr="http://phptest15.firsttech.net/wp-content/uploads/2015/04/icon-sp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7" y="4527730"/>
            <a:ext cx="3022548" cy="179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/>
              <a:t>is a rough estimation of the number of steps performed by given </a:t>
            </a:r>
            <a:r>
              <a:rPr lang="en-US" sz="3200" dirty="0" smtClean="0"/>
              <a:t>computation, </a:t>
            </a:r>
            <a:r>
              <a:rPr lang="en-US" sz="3000" dirty="0" smtClean="0"/>
              <a:t>depending </a:t>
            </a:r>
            <a:r>
              <a:rPr lang="en-US" sz="3000" dirty="0"/>
              <a:t>on the size of the </a:t>
            </a:r>
            <a:r>
              <a:rPr lang="en-US" sz="3000" dirty="0" smtClean="0"/>
              <a:t>input</a:t>
            </a:r>
            <a:endParaRPr lang="en-US" sz="3000" dirty="0"/>
          </a:p>
          <a:p>
            <a:pPr lvl="1"/>
            <a:r>
              <a:rPr lang="en-US" sz="3000" dirty="0"/>
              <a:t>Measured </a:t>
            </a:r>
            <a:r>
              <a:rPr lang="en-US" sz="3000" dirty="0" smtClean="0"/>
              <a:t>with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asymptotic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pPr lvl="2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O(g)</a:t>
            </a:r>
            <a:r>
              <a:rPr lang="en-US" sz="2800" dirty="0"/>
              <a:t> where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dirty="0"/>
              <a:t> is a function of the </a:t>
            </a:r>
            <a:r>
              <a:rPr lang="en-US" sz="2800" dirty="0" smtClean="0"/>
              <a:t>size of the input data</a:t>
            </a:r>
            <a:endParaRPr lang="en-US" sz="2800" dirty="0"/>
          </a:p>
          <a:p>
            <a:r>
              <a:rPr lang="en-US" sz="3200" dirty="0" smtClean="0"/>
              <a:t>Examples:</a:t>
            </a:r>
          </a:p>
          <a:p>
            <a:pPr lvl="1"/>
            <a:r>
              <a:rPr lang="en-US" sz="3000" dirty="0" smtClean="0"/>
              <a:t>Linear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 smtClean="0"/>
              <a:t>All elements are processed once (or constant number of times)</a:t>
            </a:r>
          </a:p>
          <a:p>
            <a:pPr lvl="1"/>
            <a:r>
              <a:rPr lang="en-US" sz="3000" dirty="0" smtClean="0"/>
              <a:t>Quadratic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sz="3000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2"/>
            <a:r>
              <a:rPr lang="en-US" sz="2800" dirty="0" smtClean="0"/>
              <a:t>Each of the elements is processed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dirty="0" smtClean="0"/>
              <a:t> times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>
                <a:ea typeface="굴림" pitchFamily="50" charset="-127"/>
              </a:rPr>
              <a:t>Asymptotic upper bound</a:t>
            </a:r>
          </a:p>
          <a:p>
            <a:pPr lvl="1"/>
            <a:r>
              <a:rPr lang="en-US" altLang="ko-KR" sz="2800" dirty="0">
                <a:ea typeface="굴림" pitchFamily="50" charset="-127"/>
                <a:sym typeface="Symbol" pitchFamily="18" charset="2"/>
              </a:rPr>
              <a:t>O-</a:t>
            </a:r>
            <a:r>
              <a:rPr lang="en-US" altLang="ko-KR" sz="2800" dirty="0">
                <a:ea typeface="굴림" pitchFamily="50" charset="-127"/>
              </a:rPr>
              <a:t>notation (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 O notation</a:t>
            </a:r>
            <a:r>
              <a:rPr lang="en-US" altLang="ko-KR" sz="2800" dirty="0">
                <a:ea typeface="굴림" pitchFamily="50" charset="-127"/>
              </a:rPr>
              <a:t>)</a:t>
            </a:r>
          </a:p>
          <a:p>
            <a:r>
              <a:rPr lang="en-US" altLang="ko-KR" sz="3000" dirty="0">
                <a:ea typeface="굴림" pitchFamily="50" charset="-127"/>
              </a:rPr>
              <a:t>For </a:t>
            </a:r>
            <a:r>
              <a:rPr lang="en-US" altLang="ko-KR" sz="3000" dirty="0" smtClean="0">
                <a:ea typeface="굴림" pitchFamily="50" charset="-127"/>
              </a:rPr>
              <a:t>a given </a:t>
            </a:r>
            <a:r>
              <a:rPr lang="en-US" altLang="ko-KR" sz="3000" dirty="0">
                <a:ea typeface="굴림" pitchFamily="50" charset="-127"/>
              </a:rPr>
              <a:t>function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, we denote by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O(g(n))</a:t>
            </a:r>
            <a:r>
              <a:rPr lang="en-US" altLang="ko-KR" sz="3000" dirty="0">
                <a:ea typeface="굴림" pitchFamily="50" charset="-127"/>
              </a:rPr>
              <a:t> the set of functions that are different than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 by a constant</a:t>
            </a:r>
          </a:p>
          <a:p>
            <a:endParaRPr lang="en-US" altLang="ko-KR" sz="3000" dirty="0">
              <a:ea typeface="굴림" pitchFamily="50" charset="-127"/>
            </a:endParaRPr>
          </a:p>
          <a:p>
            <a:endParaRPr lang="en-US" altLang="ko-KR" sz="3000" dirty="0">
              <a:ea typeface="굴림" pitchFamily="50" charset="-127"/>
            </a:endParaRPr>
          </a:p>
          <a:p>
            <a:r>
              <a:rPr lang="en-US" altLang="ko-KR" sz="3000" dirty="0">
                <a:ea typeface="굴림" pitchFamily="50" charset="-127"/>
              </a:rPr>
              <a:t>Examples:</a:t>
            </a:r>
          </a:p>
          <a:p>
            <a:pPr lvl="1"/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sz="2800" b="1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12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="1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</a:p>
          <a:p>
            <a:pPr lvl="1"/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4*n*log</a:t>
            </a:r>
            <a:r>
              <a:rPr lang="en-US" altLang="ko-KR" sz="2800" b="1" baseline="-25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(3*n+1)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2*n-1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log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n)</a:t>
            </a:r>
            <a:r>
              <a:rPr lang="en-US" altLang="ko-KR" sz="2800" b="1" dirty="0">
                <a:ea typeface="굴림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	</a:t>
            </a:r>
            <a:endParaRPr lang="bg-BG" sz="2800" b="1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Asymptotic Notation: Definition</a:t>
            </a:r>
            <a:endParaRPr lang="bg-BG" dirty="0"/>
          </a:p>
        </p:txBody>
      </p:sp>
      <p:sp>
        <p:nvSpPr>
          <p:cNvPr id="5" name="Text Placeholder 6"/>
          <p:cNvSpPr>
            <a:spLocks noGrp="1"/>
          </p:cNvSpPr>
          <p:nvPr/>
        </p:nvSpPr>
        <p:spPr>
          <a:xfrm>
            <a:off x="1361148" y="3579464"/>
            <a:ext cx="9457664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(g(n))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=</a:t>
            </a:r>
            <a:r>
              <a:rPr lang="en-US" altLang="ko-KR" dirty="0">
                <a:ea typeface="굴림" pitchFamily="50" charset="-127"/>
              </a:rPr>
              <a:t> {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: there exist positive constants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 such that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&lt;=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c*g(n)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for all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&gt;=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n)</a:t>
            </a:r>
            <a:r>
              <a:rPr lang="en-US" dirty="0" smtClean="0"/>
              <a:t> means a function grows </a:t>
            </a:r>
            <a:br>
              <a:rPr lang="en-US" dirty="0" smtClean="0"/>
            </a:br>
            <a:r>
              <a:rPr lang="en-US" dirty="0" smtClean="0"/>
              <a:t>linearly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increases</a:t>
            </a:r>
          </a:p>
          <a:p>
            <a:pPr lvl="1"/>
            <a:r>
              <a:rPr lang="en-US" dirty="0" smtClean="0"/>
              <a:t>E.g. 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means a function grows </a:t>
            </a:r>
            <a:br>
              <a:rPr lang="en-US" dirty="0" smtClean="0"/>
            </a:br>
            <a:r>
              <a:rPr lang="en-US" dirty="0" err="1" smtClean="0"/>
              <a:t>quadratically</a:t>
            </a:r>
            <a:r>
              <a:rPr lang="en-US" dirty="0" smtClean="0"/>
              <a:t> </a:t>
            </a:r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increases</a:t>
            </a:r>
          </a:p>
          <a:p>
            <a:pPr lvl="1"/>
            <a:r>
              <a:rPr lang="en-US" dirty="0" smtClean="0"/>
              <a:t>E.g.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O(1) </a:t>
            </a:r>
            <a:r>
              <a:rPr lang="en-US" dirty="0" smtClean="0"/>
              <a:t>means a function does not</a:t>
            </a:r>
            <a:br>
              <a:rPr lang="en-US" dirty="0" smtClean="0"/>
            </a:br>
            <a:r>
              <a:rPr lang="en-US" dirty="0" smtClean="0"/>
              <a:t>grow 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changes</a:t>
            </a:r>
          </a:p>
          <a:p>
            <a:pPr lvl="1"/>
            <a:r>
              <a:rPr lang="en-US" dirty="0" smtClean="0"/>
              <a:t>E.g. 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Growth Rate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12495"/>
              </p:ext>
            </p:extLst>
          </p:nvPr>
        </p:nvGraphicFramePr>
        <p:xfrm>
          <a:off x="7015851" y="1112520"/>
          <a:ext cx="4389128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8233819" y="458552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9258530" y="351607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Oval 11"/>
          <p:cNvSpPr/>
          <p:nvPr/>
        </p:nvSpPr>
        <p:spPr>
          <a:xfrm>
            <a:off x="9776538" y="29515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10301419" y="239461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237412" y="6086916"/>
            <a:ext cx="4648200" cy="4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69955" y="569336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TextBox 60"/>
          <p:cNvSpPr txBox="1"/>
          <p:nvPr/>
        </p:nvSpPr>
        <p:spPr>
          <a:xfrm>
            <a:off x="11421657" y="6020314"/>
            <a:ext cx="46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6472879" y="757063"/>
            <a:ext cx="79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ƒ(n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84" name="Oval 83"/>
          <p:cNvSpPr/>
          <p:nvPr/>
        </p:nvSpPr>
        <p:spPr>
          <a:xfrm>
            <a:off x="7442953" y="486654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9" name="Oval 88"/>
          <p:cNvSpPr/>
          <p:nvPr/>
        </p:nvSpPr>
        <p:spPr>
          <a:xfrm>
            <a:off x="7710929" y="4867726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03" name="Straight Connector 102"/>
          <p:cNvCxnSpPr>
            <a:endCxn id="138" idx="6"/>
          </p:cNvCxnSpPr>
          <p:nvPr/>
        </p:nvCxnSpPr>
        <p:spPr>
          <a:xfrm>
            <a:off x="7237412" y="4948826"/>
            <a:ext cx="4248156" cy="83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7451378" y="4597623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9" name="Oval 108"/>
          <p:cNvSpPr/>
          <p:nvPr/>
        </p:nvSpPr>
        <p:spPr>
          <a:xfrm>
            <a:off x="7715349" y="3223463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0" name="Oval 109"/>
          <p:cNvSpPr/>
          <p:nvPr/>
        </p:nvSpPr>
        <p:spPr>
          <a:xfrm>
            <a:off x="7976037" y="1580161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5" name="Text Placeholder 6"/>
          <p:cNvSpPr>
            <a:spLocks noGrp="1"/>
          </p:cNvSpPr>
          <p:nvPr/>
        </p:nvSpPr>
        <p:spPr>
          <a:xfrm>
            <a:off x="1699131" y="2237802"/>
            <a:ext cx="2414081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ƒ(n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)=n+1</a:t>
            </a:r>
            <a:endParaRPr lang="en-US" altLang="ko-KR" sz="3200" noProof="1">
              <a:sym typeface="Symbol" pitchFamily="18" charset="2"/>
            </a:endParaRPr>
          </a:p>
        </p:txBody>
      </p:sp>
      <p:sp>
        <p:nvSpPr>
          <p:cNvPr id="116" name="Text Placeholder 6"/>
          <p:cNvSpPr>
            <a:spLocks noGrp="1"/>
          </p:cNvSpPr>
          <p:nvPr/>
        </p:nvSpPr>
        <p:spPr>
          <a:xfrm>
            <a:off x="1699131" y="3986431"/>
            <a:ext cx="3017466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/>
            <a:r>
              <a:rPr lang="en-US" sz="3200" dirty="0"/>
              <a:t>ƒ(n</a:t>
            </a:r>
            <a:r>
              <a:rPr lang="en-US" sz="3200" dirty="0" smtClean="0"/>
              <a:t>)=n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+2n+2</a:t>
            </a:r>
            <a:endParaRPr lang="en-US" altLang="ko-KR" sz="3200" noProof="1">
              <a:sym typeface="Symbol" pitchFamily="18" charset="2"/>
            </a:endParaRPr>
          </a:p>
        </p:txBody>
      </p:sp>
      <p:sp>
        <p:nvSpPr>
          <p:cNvPr id="117" name="Text Placeholder 6"/>
          <p:cNvSpPr>
            <a:spLocks noGrp="1"/>
          </p:cNvSpPr>
          <p:nvPr/>
        </p:nvSpPr>
        <p:spPr>
          <a:xfrm>
            <a:off x="1736673" y="5767991"/>
            <a:ext cx="1766939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fontAlgn="base" latinLnBrk="1" hangingPunct="0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ƒ</a:t>
            </a:r>
            <a:r>
              <a:rPr lang="en-US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)=4</a:t>
            </a:r>
            <a:endParaRPr lang="en-US" altLang="ko-KR" sz="3200" b="1" noProof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10806540" y="183919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6" name="Oval 125"/>
          <p:cNvSpPr/>
          <p:nvPr/>
        </p:nvSpPr>
        <p:spPr>
          <a:xfrm>
            <a:off x="7967370" y="486259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7" name="Oval 126"/>
          <p:cNvSpPr/>
          <p:nvPr/>
        </p:nvSpPr>
        <p:spPr>
          <a:xfrm>
            <a:off x="8235346" y="486378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8" name="Oval 127"/>
          <p:cNvSpPr/>
          <p:nvPr/>
        </p:nvSpPr>
        <p:spPr>
          <a:xfrm>
            <a:off x="8479346" y="4862563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9" name="Oval 128"/>
          <p:cNvSpPr/>
          <p:nvPr/>
        </p:nvSpPr>
        <p:spPr>
          <a:xfrm>
            <a:off x="8747322" y="4863748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0" name="Oval 129"/>
          <p:cNvSpPr/>
          <p:nvPr/>
        </p:nvSpPr>
        <p:spPr>
          <a:xfrm>
            <a:off x="9258530" y="487381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1" name="Oval 130"/>
          <p:cNvSpPr/>
          <p:nvPr/>
        </p:nvSpPr>
        <p:spPr>
          <a:xfrm>
            <a:off x="9526506" y="4874996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2" name="Oval 131"/>
          <p:cNvSpPr/>
          <p:nvPr/>
        </p:nvSpPr>
        <p:spPr>
          <a:xfrm>
            <a:off x="9776777" y="4872626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3" name="Oval 132"/>
          <p:cNvSpPr/>
          <p:nvPr/>
        </p:nvSpPr>
        <p:spPr>
          <a:xfrm>
            <a:off x="10044753" y="4873811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4" name="Oval 133"/>
          <p:cNvSpPr/>
          <p:nvPr/>
        </p:nvSpPr>
        <p:spPr>
          <a:xfrm>
            <a:off x="10295024" y="487418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5" name="Oval 134"/>
          <p:cNvSpPr/>
          <p:nvPr/>
        </p:nvSpPr>
        <p:spPr>
          <a:xfrm>
            <a:off x="10563000" y="487537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6" name="Oval 135"/>
          <p:cNvSpPr/>
          <p:nvPr/>
        </p:nvSpPr>
        <p:spPr>
          <a:xfrm>
            <a:off x="10806540" y="488371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7" name="Oval 136"/>
          <p:cNvSpPr/>
          <p:nvPr/>
        </p:nvSpPr>
        <p:spPr>
          <a:xfrm>
            <a:off x="11074516" y="488490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8" name="Oval 137"/>
          <p:cNvSpPr/>
          <p:nvPr/>
        </p:nvSpPr>
        <p:spPr>
          <a:xfrm>
            <a:off x="11331644" y="4880944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8747322" y="404549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222387" y="1359213"/>
            <a:ext cx="4199270" cy="44494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7161212" y="5428372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0" name="TextBox 139"/>
          <p:cNvSpPr txBox="1"/>
          <p:nvPr/>
        </p:nvSpPr>
        <p:spPr>
          <a:xfrm>
            <a:off x="7108883" y="6104698"/>
            <a:ext cx="4299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   </a:t>
            </a:r>
            <a:r>
              <a:rPr lang="en-US" sz="1600" dirty="0" smtClean="0"/>
              <a:t>1    2    3   4   5   6    7   8   9   10  11 12 13 14 15</a:t>
            </a:r>
            <a:endParaRPr lang="en-US" sz="1600" dirty="0"/>
          </a:p>
        </p:txBody>
      </p:sp>
      <p:sp>
        <p:nvSpPr>
          <p:cNvPr id="141" name="TextBox 140"/>
          <p:cNvSpPr txBox="1"/>
          <p:nvPr/>
        </p:nvSpPr>
        <p:spPr>
          <a:xfrm>
            <a:off x="6734547" y="1246203"/>
            <a:ext cx="412137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00"/>
              </a:spcAft>
            </a:pPr>
            <a:r>
              <a:rPr lang="en-US" sz="1600" dirty="0" smtClean="0"/>
              <a:t>18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17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16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15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14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13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12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11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10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9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8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7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6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5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4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3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2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</a:t>
            </a:r>
          </a:p>
          <a:p>
            <a:pPr algn="r"/>
            <a:r>
              <a:rPr lang="en-US" sz="16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7711691" y="514544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256600" y="849051"/>
            <a:ext cx="17564" cy="5248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995272" y="486139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Freeform 13"/>
          <p:cNvSpPr/>
          <p:nvPr/>
        </p:nvSpPr>
        <p:spPr>
          <a:xfrm>
            <a:off x="7242463" y="1086605"/>
            <a:ext cx="879857" cy="4410186"/>
          </a:xfrm>
          <a:custGeom>
            <a:avLst/>
            <a:gdLst>
              <a:gd name="connsiteX0" fmla="*/ 0 w 966354"/>
              <a:gd name="connsiteY0" fmla="*/ 4410186 h 4410186"/>
              <a:gd name="connsiteX1" fmla="*/ 290945 w 966354"/>
              <a:gd name="connsiteY1" fmla="*/ 3589304 h 4410186"/>
              <a:gd name="connsiteX2" fmla="*/ 550718 w 966354"/>
              <a:gd name="connsiteY2" fmla="*/ 2217704 h 4410186"/>
              <a:gd name="connsiteX3" fmla="*/ 820881 w 966354"/>
              <a:gd name="connsiteY3" fmla="*/ 575940 h 4410186"/>
              <a:gd name="connsiteX4" fmla="*/ 966354 w 966354"/>
              <a:gd name="connsiteY4" fmla="*/ 14831 h 4410186"/>
              <a:gd name="connsiteX0" fmla="*/ 0 w 879857"/>
              <a:gd name="connsiteY0" fmla="*/ 4410186 h 4410186"/>
              <a:gd name="connsiteX1" fmla="*/ 290945 w 879857"/>
              <a:gd name="connsiteY1" fmla="*/ 3589304 h 4410186"/>
              <a:gd name="connsiteX2" fmla="*/ 550718 w 879857"/>
              <a:gd name="connsiteY2" fmla="*/ 2217704 h 4410186"/>
              <a:gd name="connsiteX3" fmla="*/ 820881 w 879857"/>
              <a:gd name="connsiteY3" fmla="*/ 575940 h 4410186"/>
              <a:gd name="connsiteX4" fmla="*/ 879857 w 879857"/>
              <a:gd name="connsiteY4" fmla="*/ 14831 h 441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857" h="4410186">
                <a:moveTo>
                  <a:pt x="0" y="4410186"/>
                </a:moveTo>
                <a:cubicBezTo>
                  <a:pt x="99579" y="4182452"/>
                  <a:pt x="199159" y="3954718"/>
                  <a:pt x="290945" y="3589304"/>
                </a:cubicBezTo>
                <a:cubicBezTo>
                  <a:pt x="382731" y="3223890"/>
                  <a:pt x="462395" y="2719931"/>
                  <a:pt x="550718" y="2217704"/>
                </a:cubicBezTo>
                <a:cubicBezTo>
                  <a:pt x="639041" y="1715477"/>
                  <a:pt x="766025" y="943085"/>
                  <a:pt x="820881" y="575940"/>
                </a:cubicBezTo>
                <a:cubicBezTo>
                  <a:pt x="875737" y="208795"/>
                  <a:pt x="878125" y="-68296"/>
                  <a:pt x="879857" y="14831"/>
                </a:cubicBezTo>
              </a:path>
            </a:pathLst>
          </a:custGeom>
          <a:noFill/>
          <a:ln w="38100"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2545</Words>
  <Application>Microsoft Office PowerPoint</Application>
  <PresentationFormat>Custom</PresentationFormat>
  <Paragraphs>492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굴림</vt:lpstr>
      <vt:lpstr>Arial</vt:lpstr>
      <vt:lpstr>Calibri</vt:lpstr>
      <vt:lpstr>Consolas</vt:lpstr>
      <vt:lpstr>HY중고딕</vt:lpstr>
      <vt:lpstr>Symbol</vt:lpstr>
      <vt:lpstr>Times New Roman</vt:lpstr>
      <vt:lpstr>Wingdings</vt:lpstr>
      <vt:lpstr>Wingdings 2</vt:lpstr>
      <vt:lpstr>SoftUni 16x9</vt:lpstr>
      <vt:lpstr>Data Structures, Algorithms and Complexity</vt:lpstr>
      <vt:lpstr>Algorithm Complexity</vt:lpstr>
      <vt:lpstr>Algorithm Analysis</vt:lpstr>
      <vt:lpstr>Algorithmic Complexity</vt:lpstr>
      <vt:lpstr>Time Complexity</vt:lpstr>
      <vt:lpstr>Time Complexity: Example</vt:lpstr>
      <vt:lpstr>Algorithms Complexity</vt:lpstr>
      <vt:lpstr>Asymptotic Notation: Definition</vt:lpstr>
      <vt:lpstr>Functions Growth Rate</vt:lpstr>
      <vt:lpstr>Examples</vt:lpstr>
      <vt:lpstr>Asymptotic Functions</vt:lpstr>
      <vt:lpstr>Typical Complexities</vt:lpstr>
      <vt:lpstr>Typical Complexities (2)</vt:lpstr>
      <vt:lpstr>Function Values</vt:lpstr>
      <vt:lpstr>Time Complexity and Program Speed</vt:lpstr>
      <vt:lpstr>Time and Memory Complexity</vt:lpstr>
      <vt:lpstr>Theory vs. Practice</vt:lpstr>
      <vt:lpstr>The Hidden Constant</vt:lpstr>
      <vt:lpstr>Amortized Analysis</vt:lpstr>
      <vt:lpstr>Using Math</vt:lpstr>
      <vt:lpstr>Using a Barometer</vt:lpstr>
      <vt:lpstr>Polynomial Algorithms</vt:lpstr>
      <vt:lpstr>Computational Classes</vt:lpstr>
      <vt:lpstr>P vs. NP: Problem #1 in Computer Science Today</vt:lpstr>
      <vt:lpstr>Analyzing the Complexity of Algorithms</vt:lpstr>
      <vt:lpstr>Complexity Examples</vt:lpstr>
      <vt:lpstr>Complexity Examples (2)</vt:lpstr>
      <vt:lpstr>Complexity Examples (3)</vt:lpstr>
      <vt:lpstr>Complexity Examples (4)</vt:lpstr>
      <vt:lpstr>Complexity Examples (5)</vt:lpstr>
      <vt:lpstr>Complexity Examples (6)</vt:lpstr>
      <vt:lpstr>Complexity Examples (7)</vt:lpstr>
      <vt:lpstr>Complexity Examples (8)</vt:lpstr>
      <vt:lpstr>Fibonacci Recursion Tree</vt:lpstr>
      <vt:lpstr>Lab Exercise</vt:lpstr>
      <vt:lpstr>Summary</vt:lpstr>
      <vt:lpstr>Data Structures, Algorithms and Complexity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Structures, Algorithms and Complexity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2016-04-12T09:19:29Z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